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1" r:id="rId3"/>
    <p:sldId id="258" r:id="rId4"/>
    <p:sldId id="259" r:id="rId5"/>
    <p:sldId id="260" r:id="rId6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80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975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0140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6583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20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6009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8661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3690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5492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7316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8910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1626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90C9F-BB38-43B4-8920-34AB7F7221C4}" type="datetimeFigureOut">
              <a:rPr lang="ko-KR" altLang="en-US" smtClean="0"/>
              <a:t>2017-02-15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2D59A-E206-4C97-A072-588D8A578C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442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emf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799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01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78754" y="1124744"/>
            <a:ext cx="7997702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n-US" altLang="ko-KR" sz="4000" b="1" dirty="0" smtClean="0">
                <a:solidFill>
                  <a:srgbClr val="F5800B"/>
                </a:solidFill>
              </a:rPr>
              <a:t>『 </a:t>
            </a:r>
            <a:r>
              <a:rPr lang="ko-KR" altLang="en-US" sz="4000" b="1" dirty="0" smtClean="0">
                <a:solidFill>
                  <a:srgbClr val="F5800B"/>
                </a:solidFill>
                <a:latin typeface="+mj-lt"/>
              </a:rPr>
              <a:t>대관시설 </a:t>
            </a:r>
            <a:r>
              <a:rPr lang="ko-KR" altLang="en-US" sz="4000" b="1" dirty="0">
                <a:solidFill>
                  <a:srgbClr val="F5800B"/>
                </a:solidFill>
                <a:latin typeface="+mj-lt"/>
              </a:rPr>
              <a:t>안전관리 </a:t>
            </a:r>
            <a:r>
              <a:rPr lang="ko-KR" altLang="en-US" sz="4000" b="1" dirty="0" smtClean="0">
                <a:solidFill>
                  <a:srgbClr val="F5800B"/>
                </a:solidFill>
                <a:latin typeface="+mj-lt"/>
              </a:rPr>
              <a:t>수칙</a:t>
            </a:r>
            <a:r>
              <a:rPr lang="en-US" altLang="ko-KR" sz="4000" b="1" dirty="0">
                <a:solidFill>
                  <a:srgbClr val="F5800B"/>
                </a:solidFill>
              </a:rPr>
              <a:t> 』</a:t>
            </a:r>
            <a:endParaRPr lang="en-US" altLang="ko-KR" sz="4000" dirty="0">
              <a:solidFill>
                <a:srgbClr val="F5800B"/>
              </a:solidFill>
              <a:latin typeface="+mj-lt"/>
            </a:endParaRPr>
          </a:p>
          <a:p>
            <a:pPr fontAlgn="base"/>
            <a:endParaRPr lang="en-US" altLang="ko-KR" sz="2400" dirty="0">
              <a:solidFill>
                <a:srgbClr val="F5800B"/>
              </a:solidFill>
              <a:latin typeface="+mj-lt"/>
            </a:endParaRPr>
          </a:p>
          <a:p>
            <a:pPr fontAlgn="base"/>
            <a:r>
              <a:rPr lang="ko-KR" altLang="en-US" sz="1600" dirty="0" smtClean="0"/>
              <a:t>대관신청자는 </a:t>
            </a:r>
            <a:r>
              <a:rPr lang="ko-KR" altLang="en-US" sz="1600" dirty="0"/>
              <a:t>안전사고 예방을 위해 아래 사항을 준수해야 합니다</a:t>
            </a:r>
            <a:r>
              <a:rPr lang="en-US" altLang="ko-KR" sz="1600" dirty="0" smtClean="0"/>
              <a:t>.</a:t>
            </a:r>
          </a:p>
          <a:p>
            <a:pPr fontAlgn="base"/>
            <a:endParaRPr lang="ko-KR" altLang="en-US" sz="1600" dirty="0"/>
          </a:p>
          <a:p>
            <a:pPr marL="342900" indent="-342900" fontAlgn="base">
              <a:buAutoNum type="arabicPeriod"/>
            </a:pPr>
            <a:r>
              <a:rPr lang="ko-KR" altLang="en-US" sz="1600" dirty="0" smtClean="0"/>
              <a:t>안전사고 </a:t>
            </a:r>
            <a:r>
              <a:rPr lang="ko-KR" altLang="en-US" sz="1600" dirty="0"/>
              <a:t>및 질서유지를 위한 담당자를 선임해야 합니다</a:t>
            </a:r>
            <a:r>
              <a:rPr lang="en-US" altLang="ko-KR" sz="1600" dirty="0" smtClean="0"/>
              <a:t>.</a:t>
            </a:r>
          </a:p>
          <a:p>
            <a:pPr marL="342900" indent="-342900" fontAlgn="base">
              <a:buAutoNum type="arabicPeriod"/>
            </a:pPr>
            <a:endParaRPr lang="ko-KR" altLang="en-US" sz="1600" dirty="0"/>
          </a:p>
          <a:p>
            <a:pPr fontAlgn="base"/>
            <a:r>
              <a:rPr lang="en-US" altLang="ko-KR" sz="1600" dirty="0"/>
              <a:t>2.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사전에 </a:t>
            </a:r>
            <a:r>
              <a:rPr lang="ko-KR" altLang="en-US" sz="1600" dirty="0"/>
              <a:t>협의된 바 없는 물품 반입을 금합니다</a:t>
            </a:r>
            <a:r>
              <a:rPr lang="en-US" altLang="ko-KR" sz="1600" dirty="0" smtClean="0"/>
              <a:t>.</a:t>
            </a:r>
          </a:p>
          <a:p>
            <a:pPr fontAlgn="base"/>
            <a:endParaRPr lang="ko-KR" altLang="en-US" sz="1600" dirty="0"/>
          </a:p>
          <a:p>
            <a:pPr fontAlgn="base"/>
            <a:r>
              <a:rPr lang="en-US" altLang="ko-KR" sz="1600" dirty="0"/>
              <a:t>3.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유아 </a:t>
            </a:r>
            <a:r>
              <a:rPr lang="ko-KR" altLang="en-US" sz="1600" dirty="0"/>
              <a:t>및 노약자가 있는 경우</a:t>
            </a:r>
            <a:r>
              <a:rPr lang="en-US" altLang="ko-KR" sz="1600" dirty="0"/>
              <a:t>, </a:t>
            </a:r>
            <a:r>
              <a:rPr lang="ko-KR" altLang="en-US" sz="1600" dirty="0"/>
              <a:t>반드시 보호자가 있어야 합니다</a:t>
            </a:r>
            <a:r>
              <a:rPr lang="en-US" altLang="ko-KR" sz="1600" dirty="0" smtClean="0"/>
              <a:t>.</a:t>
            </a:r>
          </a:p>
          <a:p>
            <a:pPr fontAlgn="base"/>
            <a:endParaRPr lang="ko-KR" altLang="en-US" sz="1600" dirty="0"/>
          </a:p>
          <a:p>
            <a:pPr fontAlgn="base"/>
            <a:r>
              <a:rPr lang="en-US" altLang="ko-KR" sz="1600" dirty="0"/>
              <a:t>4.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본 </a:t>
            </a:r>
            <a:r>
              <a:rPr lang="ko-KR" altLang="en-US" sz="1600" dirty="0"/>
              <a:t>수칙의 별첨자료인 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❶</a:t>
            </a:r>
            <a:r>
              <a:rPr lang="ko-KR" altLang="en-US" sz="1600" dirty="0"/>
              <a:t>대피 안내방송</a:t>
            </a:r>
            <a:r>
              <a:rPr lang="en-US" altLang="ko-KR" sz="1600" dirty="0"/>
              <a:t>, 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❷</a:t>
            </a:r>
            <a:r>
              <a:rPr lang="ko-KR" altLang="en-US" sz="1600" dirty="0"/>
              <a:t>소화설비 및 피난위치도</a:t>
            </a:r>
            <a:r>
              <a:rPr lang="en-US" altLang="ko-KR" sz="1600" dirty="0"/>
              <a:t>, </a:t>
            </a:r>
            <a:r>
              <a:rPr lang="ko-KR" alt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❸</a:t>
            </a:r>
            <a:r>
              <a:rPr lang="ko-KR" altLang="en-US" sz="1600" dirty="0"/>
              <a:t>대강당 대피</a:t>
            </a:r>
          </a:p>
          <a:p>
            <a:pPr fontAlgn="base"/>
            <a:r>
              <a:rPr lang="ko-KR" altLang="en-US" sz="1600" dirty="0" smtClean="0"/>
              <a:t>    유도 </a:t>
            </a:r>
            <a:r>
              <a:rPr lang="ko-KR" altLang="en-US" sz="1600" dirty="0"/>
              <a:t>배치도를 사전에 숙지해야 합니다</a:t>
            </a:r>
            <a:r>
              <a:rPr lang="en-US" altLang="ko-KR" sz="1600" dirty="0"/>
              <a:t>. </a:t>
            </a:r>
            <a:endParaRPr lang="en-US" altLang="ko-KR" sz="1600" dirty="0" smtClean="0"/>
          </a:p>
          <a:p>
            <a:pPr fontAlgn="base"/>
            <a:endParaRPr lang="ko-KR" altLang="en-US" sz="1600" dirty="0"/>
          </a:p>
          <a:p>
            <a:pPr fontAlgn="base"/>
            <a:r>
              <a:rPr lang="en-US" altLang="ko-KR" sz="1600" dirty="0"/>
              <a:t>5.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행사 </a:t>
            </a:r>
            <a:r>
              <a:rPr lang="ko-KR" altLang="en-US" sz="1600" dirty="0"/>
              <a:t>전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참관객에게</a:t>
            </a:r>
            <a:r>
              <a:rPr lang="ko-KR" altLang="en-US" sz="1600" dirty="0"/>
              <a:t> 대피로 안내방송을 진행해야 합니다</a:t>
            </a:r>
            <a:r>
              <a:rPr lang="en-US" altLang="ko-KR" sz="1600" dirty="0" smtClean="0"/>
              <a:t>.</a:t>
            </a:r>
          </a:p>
          <a:p>
            <a:pPr fontAlgn="base"/>
            <a:endParaRPr lang="ko-KR" altLang="en-US" sz="1600" dirty="0"/>
          </a:p>
          <a:p>
            <a:pPr fontAlgn="base"/>
            <a:r>
              <a:rPr lang="en-US" altLang="ko-KR" sz="1600" dirty="0"/>
              <a:t>6. 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기타 </a:t>
            </a:r>
            <a:r>
              <a:rPr lang="ko-KR" altLang="en-US" sz="1600" dirty="0"/>
              <a:t>안전과 관계된 문제가 발생하는 경우</a:t>
            </a:r>
            <a:r>
              <a:rPr lang="en-US" altLang="ko-KR" sz="1600" dirty="0"/>
              <a:t>, </a:t>
            </a:r>
            <a:r>
              <a:rPr lang="ko-KR" altLang="en-US" sz="1600" dirty="0"/>
              <a:t>기관담당자에게 즉시 </a:t>
            </a:r>
            <a:r>
              <a:rPr lang="ko-KR" altLang="en-US" sz="1600" dirty="0" err="1"/>
              <a:t>알려야합니다</a:t>
            </a:r>
            <a:r>
              <a:rPr lang="en-US" altLang="ko-KR" sz="1600" dirty="0"/>
              <a:t>.</a:t>
            </a:r>
            <a:endParaRPr lang="ko-KR" altLang="en-US" sz="1600" dirty="0"/>
          </a:p>
        </p:txBody>
      </p:sp>
      <p:cxnSp>
        <p:nvCxnSpPr>
          <p:cNvPr id="3" name="직선 연결선 2"/>
          <p:cNvCxnSpPr/>
          <p:nvPr/>
        </p:nvCxnSpPr>
        <p:spPr>
          <a:xfrm>
            <a:off x="755576" y="6021288"/>
            <a:ext cx="7632848" cy="0"/>
          </a:xfrm>
          <a:prstGeom prst="line">
            <a:avLst/>
          </a:prstGeom>
          <a:ln>
            <a:solidFill>
              <a:srgbClr val="F5800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/>
        </p:nvCxnSpPr>
        <p:spPr>
          <a:xfrm>
            <a:off x="827584" y="764704"/>
            <a:ext cx="7632848" cy="0"/>
          </a:xfrm>
          <a:prstGeom prst="line">
            <a:avLst/>
          </a:prstGeom>
          <a:ln>
            <a:solidFill>
              <a:srgbClr val="F5800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637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24323" y="404664"/>
            <a:ext cx="21034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  <a:ea typeface="맑은 고딕"/>
              </a:rPr>
              <a:t>※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별첨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 :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대피안내방송</a:t>
            </a:r>
            <a:endParaRPr lang="ko-KR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3052" y="908720"/>
            <a:ext cx="2824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대피로 </a:t>
            </a:r>
            <a:r>
              <a:rPr lang="ko-KR" altLang="en-US" sz="28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안내멘트</a:t>
            </a:r>
            <a:endParaRPr lang="ko-KR" altLang="en-US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628800"/>
            <a:ext cx="87849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solidFill>
                  <a:srgbClr val="F5800B"/>
                </a:solidFill>
                <a:latin typeface="맑은 고딕"/>
                <a:ea typeface="맑은 고딕"/>
              </a:rPr>
              <a:t>    </a:t>
            </a:r>
            <a:r>
              <a:rPr lang="en-US" altLang="ko-KR" sz="2000" b="1" dirty="0" smtClean="0">
                <a:solidFill>
                  <a:srgbClr val="F5800B"/>
                </a:solidFill>
              </a:rPr>
              <a:t>『 </a:t>
            </a:r>
            <a:r>
              <a:rPr lang="ko-KR" altLang="en-US" sz="2000" b="1" dirty="0" smtClean="0">
                <a:solidFill>
                  <a:srgbClr val="F5800B"/>
                </a:solidFill>
              </a:rPr>
              <a:t>비상시 </a:t>
            </a:r>
            <a:r>
              <a:rPr lang="ko-KR" altLang="en-US" sz="2000" b="1" dirty="0" err="1">
                <a:solidFill>
                  <a:srgbClr val="F5800B"/>
                </a:solidFill>
              </a:rPr>
              <a:t>대피로에</a:t>
            </a:r>
            <a:r>
              <a:rPr lang="ko-KR" altLang="en-US" sz="2000" b="1" dirty="0">
                <a:solidFill>
                  <a:srgbClr val="F5800B"/>
                </a:solidFill>
              </a:rPr>
              <a:t> 대해 안내 </a:t>
            </a:r>
            <a:r>
              <a:rPr lang="ko-KR" altLang="en-US" sz="2000" b="1" dirty="0" smtClean="0">
                <a:solidFill>
                  <a:srgbClr val="F5800B"/>
                </a:solidFill>
              </a:rPr>
              <a:t>말씀 드리겠습니다</a:t>
            </a:r>
            <a:r>
              <a:rPr lang="en-US" altLang="ko-KR" sz="2000" b="1" dirty="0" smtClean="0">
                <a:solidFill>
                  <a:srgbClr val="F5800B"/>
                </a:solidFill>
              </a:rPr>
              <a:t> .</a:t>
            </a:r>
            <a:r>
              <a:rPr lang="en-US" altLang="ko-KR" sz="2000" b="1" dirty="0">
                <a:solidFill>
                  <a:srgbClr val="F5800B"/>
                </a:solidFill>
              </a:rPr>
              <a:t> </a:t>
            </a:r>
            <a:r>
              <a:rPr lang="en-US" altLang="ko-KR" sz="2000" b="1" dirty="0" smtClean="0">
                <a:solidFill>
                  <a:srgbClr val="F5800B"/>
                </a:solidFill>
              </a:rPr>
              <a:t>』</a:t>
            </a:r>
          </a:p>
          <a:p>
            <a:r>
              <a:rPr lang="en-US" altLang="ko-KR" sz="800" dirty="0" smtClean="0">
                <a:solidFill>
                  <a:srgbClr val="F5800B"/>
                </a:solidFill>
              </a:rPr>
              <a:t>  </a:t>
            </a:r>
            <a:endParaRPr lang="en-US" altLang="ko-KR" sz="800" dirty="0">
              <a:solidFill>
                <a:srgbClr val="F5800B"/>
              </a:solidFill>
            </a:endParaRPr>
          </a:p>
          <a:p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좌석 </a:t>
            </a:r>
            <a:r>
              <a:rPr lang="ko-KR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뒷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편에 출구 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개소가 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좌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우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위치하고 있으며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앞쪽으로는 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정면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무대쪽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</a:p>
          <a:p>
            <a:r>
              <a:rPr lang="en-US" altLang="ko-KR" sz="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기준 좌측으로 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층으로 통하는 비상계단이 위치하고 있습니다</a:t>
            </a:r>
            <a:r>
              <a:rPr lang="en-US" altLang="ko-KR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</a:p>
          <a:p>
            <a:r>
              <a:rPr lang="en-US" altLang="ko-KR" sz="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</a:t>
            </a:r>
            <a:endParaRPr lang="en-US" altLang="ko-KR" sz="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ko-KR" alt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비상시에는 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안내에 따라 신속하고 </a:t>
            </a:r>
            <a:r>
              <a:rPr lang="ko-KR" altLang="en-US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질서있게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 대피하여 주시기 바랍니다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ko-KR" alt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9552" y="4489956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대피방송멘트</a:t>
            </a:r>
            <a:endParaRPr lang="ko-KR" altLang="en-US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5221069"/>
            <a:ext cx="81369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F5800B"/>
                </a:solidFill>
              </a:rPr>
              <a:t>『</a:t>
            </a:r>
            <a:r>
              <a:rPr lang="en-US" altLang="ko-KR" sz="2000" b="1" dirty="0" smtClean="0">
                <a:solidFill>
                  <a:srgbClr val="F5800B"/>
                </a:solidFill>
              </a:rPr>
              <a:t> </a:t>
            </a:r>
            <a:r>
              <a:rPr lang="ko-KR" altLang="en-US" sz="2000" b="1" dirty="0" smtClean="0">
                <a:solidFill>
                  <a:srgbClr val="F5800B"/>
                </a:solidFill>
              </a:rPr>
              <a:t>알려드립니다</a:t>
            </a:r>
            <a:r>
              <a:rPr lang="en-US" altLang="ko-KR" sz="2000" b="1" dirty="0" smtClean="0">
                <a:solidFill>
                  <a:srgbClr val="F5800B"/>
                </a:solidFill>
              </a:rPr>
              <a:t>.</a:t>
            </a:r>
            <a:r>
              <a:rPr lang="en-US" altLang="ko-KR" sz="2000" b="1" dirty="0">
                <a:solidFill>
                  <a:srgbClr val="F5800B"/>
                </a:solidFill>
              </a:rPr>
              <a:t> </a:t>
            </a:r>
            <a:r>
              <a:rPr lang="en-US" altLang="ko-KR" sz="2000" b="1" dirty="0" smtClean="0">
                <a:solidFill>
                  <a:srgbClr val="F5800B"/>
                </a:solidFill>
              </a:rPr>
              <a:t>』</a:t>
            </a:r>
          </a:p>
          <a:p>
            <a:r>
              <a:rPr lang="en-US" altLang="ko-KR" sz="800" dirty="0" smtClean="0">
                <a:solidFill>
                  <a:srgbClr val="F5800B"/>
                </a:solidFill>
              </a:rPr>
              <a:t>  </a:t>
            </a:r>
            <a:endParaRPr lang="en-US" altLang="ko-KR" sz="800" dirty="0">
              <a:solidFill>
                <a:srgbClr val="F5800B"/>
              </a:solidFill>
            </a:endParaRPr>
          </a:p>
          <a:p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학습관에 계시는 모든 인원은 건물 밖으로 대피하시기 바랍니다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(</a:t>
            </a:r>
            <a:r>
              <a:rPr lang="ko-KR" alt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계속 반복</a:t>
            </a:r>
            <a:r>
              <a:rPr lang="en-US" altLang="ko-KR" dirty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r>
              <a:rPr lang="en-US" altLang="ko-KR" sz="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</p:txBody>
      </p:sp>
      <p:cxnSp>
        <p:nvCxnSpPr>
          <p:cNvPr id="4" name="직선 연결선 3"/>
          <p:cNvCxnSpPr/>
          <p:nvPr/>
        </p:nvCxnSpPr>
        <p:spPr>
          <a:xfrm>
            <a:off x="755576" y="3933056"/>
            <a:ext cx="7632848" cy="0"/>
          </a:xfrm>
          <a:prstGeom prst="line">
            <a:avLst/>
          </a:prstGeom>
          <a:ln>
            <a:solidFill>
              <a:srgbClr val="F5800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387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917"/>
            <a:ext cx="9144000" cy="64662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332656"/>
            <a:ext cx="29979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별첨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 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소화설비 및 피난 위치도</a:t>
            </a:r>
            <a:endParaRPr lang="ko-KR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198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7544" y="312911"/>
            <a:ext cx="29354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별첨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 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대강당 대피유도 배치도</a:t>
            </a:r>
            <a:endParaRPr lang="ko-KR" altLang="en-US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부제목 2"/>
          <p:cNvSpPr txBox="1">
            <a:spLocks/>
          </p:cNvSpPr>
          <p:nvPr/>
        </p:nvSpPr>
        <p:spPr>
          <a:xfrm>
            <a:off x="539552" y="5661248"/>
            <a:ext cx="6912768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b="1" dirty="0" smtClean="0">
                <a:solidFill>
                  <a:srgbClr val="00B0F0"/>
                </a:solidFill>
              </a:rPr>
              <a:t>1. </a:t>
            </a:r>
            <a:r>
              <a:rPr lang="ko-KR" altLang="en-US" sz="1000" b="1" dirty="0" smtClean="0">
                <a:solidFill>
                  <a:srgbClr val="00B0F0"/>
                </a:solidFill>
              </a:rPr>
              <a:t>대피 유도원 </a:t>
            </a:r>
            <a:r>
              <a:rPr lang="en-US" altLang="ko-KR" sz="1000" b="1" dirty="0" smtClean="0"/>
              <a:t>:  </a:t>
            </a:r>
            <a:r>
              <a:rPr lang="ko-KR" altLang="en-US" sz="1000" dirty="0" smtClean="0"/>
              <a:t>대강당 로비 홀 안쪽에서 나오는 인원에 대하여 피난 출구로  대피 안내한다</a:t>
            </a:r>
            <a:r>
              <a:rPr lang="en-US" altLang="ko-KR" sz="1000" dirty="0" smtClean="0"/>
              <a:t>.</a:t>
            </a:r>
          </a:p>
          <a:p>
            <a:pPr marL="0" indent="0">
              <a:buNone/>
            </a:pPr>
            <a:r>
              <a:rPr lang="en-US" altLang="ko-KR" sz="1000" b="1" dirty="0" smtClean="0">
                <a:solidFill>
                  <a:srgbClr val="7030A0"/>
                </a:solidFill>
              </a:rPr>
              <a:t>2. </a:t>
            </a:r>
            <a:r>
              <a:rPr lang="ko-KR" altLang="en-US" sz="1000" b="1" dirty="0" smtClean="0">
                <a:solidFill>
                  <a:srgbClr val="7030A0"/>
                </a:solidFill>
              </a:rPr>
              <a:t>대피 유도원 </a:t>
            </a:r>
            <a:r>
              <a:rPr lang="en-US" altLang="ko-KR" sz="1000" b="1" dirty="0" smtClean="0"/>
              <a:t>:  </a:t>
            </a:r>
            <a:r>
              <a:rPr lang="en-US" altLang="ko-KR" sz="1000" dirty="0" smtClean="0"/>
              <a:t>2</a:t>
            </a:r>
            <a:r>
              <a:rPr lang="ko-KR" altLang="en-US" sz="1000" dirty="0" smtClean="0"/>
              <a:t>개의 피난출구에서 나오는 인원에 대하여 한 방향으로 인원이 </a:t>
            </a:r>
            <a:r>
              <a:rPr lang="ko-KR" altLang="en-US" sz="1000" dirty="0"/>
              <a:t>편중되지 않도록 인원을 분산시켜 대피 </a:t>
            </a:r>
            <a:r>
              <a:rPr lang="ko-KR" altLang="en-US" sz="1000" dirty="0" smtClean="0"/>
              <a:t>안내한다</a:t>
            </a:r>
            <a:r>
              <a:rPr lang="en-US" altLang="ko-KR" sz="1000" dirty="0" smtClean="0"/>
              <a:t>.</a:t>
            </a:r>
          </a:p>
          <a:p>
            <a:pPr marL="0" indent="0">
              <a:buNone/>
            </a:pPr>
            <a:endParaRPr lang="en-US" altLang="ko-KR" sz="1000" dirty="0" smtClean="0"/>
          </a:p>
          <a:p>
            <a:pPr marL="0" indent="0">
              <a:buNone/>
            </a:pPr>
            <a:r>
              <a:rPr lang="ko-KR" altLang="ko-KR" sz="1000" dirty="0" smtClean="0"/>
              <a:t>※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최초 상황전파를 받은 사람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관계자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는 대관 또는 행사중인 관계자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사회자</a:t>
            </a:r>
            <a:r>
              <a:rPr lang="en-US" altLang="ko-KR" sz="1000" dirty="0" smtClean="0"/>
              <a:t>)</a:t>
            </a:r>
            <a:r>
              <a:rPr lang="ko-KR" altLang="en-US" sz="1000" dirty="0" smtClean="0"/>
              <a:t>에게 상황을 전파하여 </a:t>
            </a:r>
            <a:endParaRPr lang="en-US" altLang="ko-KR" sz="1000" dirty="0" smtClean="0"/>
          </a:p>
          <a:p>
            <a:pPr marL="0" indent="0">
              <a:buNone/>
            </a:pPr>
            <a:r>
              <a:rPr lang="ko-KR" altLang="en-US" sz="1000" dirty="0" smtClean="0"/>
              <a:t>    안내방송을 하고 무대 부 정면</a:t>
            </a:r>
            <a:r>
              <a:rPr lang="en-US" altLang="ko-KR" sz="1000" dirty="0" smtClean="0"/>
              <a:t>/ </a:t>
            </a:r>
            <a:r>
              <a:rPr lang="ko-KR" altLang="en-US" sz="1000" dirty="0" err="1" smtClean="0"/>
              <a:t>후면부</a:t>
            </a:r>
            <a:r>
              <a:rPr lang="ko-KR" altLang="en-US" sz="1000" dirty="0" smtClean="0"/>
              <a:t> 있는 피난 출구로 안내한다 </a:t>
            </a:r>
            <a:r>
              <a:rPr lang="en-US" altLang="ko-KR" sz="1000" dirty="0" smtClean="0"/>
              <a:t>.</a:t>
            </a:r>
            <a:endParaRPr lang="ko-KR" altLang="en-US" sz="10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7992888" cy="47525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AutoShape 82"/>
          <p:cNvSpPr>
            <a:spLocks noChangeArrowheads="1"/>
          </p:cNvSpPr>
          <p:nvPr/>
        </p:nvSpPr>
        <p:spPr bwMode="auto">
          <a:xfrm rot="10800000">
            <a:off x="4180190" y="3495228"/>
            <a:ext cx="288925" cy="77787"/>
          </a:xfrm>
          <a:prstGeom prst="notchedRightArrow">
            <a:avLst>
              <a:gd name="adj1" fmla="val 50000"/>
              <a:gd name="adj2" fmla="val 62249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40000"/>
              </a:lnSpc>
            </a:pPr>
            <a:endParaRPr kumimoji="0" lang="ko-KR" altLang="en-US" sz="1200" b="1">
              <a:solidFill>
                <a:srgbClr val="3333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972986" y="3455461"/>
            <a:ext cx="317500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21227">
            <a:off x="4678325" y="2468646"/>
            <a:ext cx="317500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21227">
            <a:off x="5109442" y="3111295"/>
            <a:ext cx="317500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AutoShape 82"/>
          <p:cNvSpPr>
            <a:spLocks noChangeArrowheads="1"/>
          </p:cNvSpPr>
          <p:nvPr/>
        </p:nvSpPr>
        <p:spPr bwMode="auto">
          <a:xfrm rot="5400000">
            <a:off x="4559380" y="2838245"/>
            <a:ext cx="288925" cy="77787"/>
          </a:xfrm>
          <a:prstGeom prst="notchedRightArrow">
            <a:avLst>
              <a:gd name="adj1" fmla="val 50000"/>
              <a:gd name="adj2" fmla="val 62249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40000"/>
              </a:lnSpc>
            </a:pPr>
            <a:endParaRPr kumimoji="0" lang="ko-KR" altLang="en-US" sz="1200" b="1">
              <a:solidFill>
                <a:srgbClr val="3333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51173">
            <a:off x="6815096" y="1630119"/>
            <a:ext cx="317500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324" y="3291155"/>
            <a:ext cx="587924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918" y="2529338"/>
            <a:ext cx="587924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476871"/>
              </p:ext>
            </p:extLst>
          </p:nvPr>
        </p:nvGraphicFramePr>
        <p:xfrm>
          <a:off x="3635896" y="2291614"/>
          <a:ext cx="1029053" cy="23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9053"/>
              </a:tblGrid>
              <a:tr h="2318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solidFill>
                            <a:srgbClr val="00B0F0"/>
                          </a:solidFill>
                        </a:rPr>
                        <a:t>1. </a:t>
                      </a:r>
                      <a:r>
                        <a:rPr lang="ko-KR" altLang="en-US" sz="900" dirty="0" err="1" smtClean="0">
                          <a:solidFill>
                            <a:srgbClr val="00B0F0"/>
                          </a:solidFill>
                        </a:rPr>
                        <a:t>대피유도원</a:t>
                      </a:r>
                      <a:endParaRPr lang="ko-KR" altLang="en-US" sz="900" dirty="0">
                        <a:solidFill>
                          <a:srgbClr val="00B0F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9637037"/>
              </p:ext>
            </p:extLst>
          </p:nvPr>
        </p:nvGraphicFramePr>
        <p:xfrm>
          <a:off x="3995936" y="3064966"/>
          <a:ext cx="1009043" cy="22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9043"/>
              </a:tblGrid>
              <a:tr h="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dirty="0" smtClean="0">
                          <a:solidFill>
                            <a:srgbClr val="7030A0"/>
                          </a:solidFill>
                        </a:rPr>
                        <a:t>2.</a:t>
                      </a:r>
                      <a:r>
                        <a:rPr lang="en-US" altLang="ko-KR" sz="900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ko-KR" altLang="en-US" sz="900" dirty="0" err="1" smtClean="0">
                          <a:solidFill>
                            <a:srgbClr val="7030A0"/>
                          </a:solidFill>
                        </a:rPr>
                        <a:t>대피유도원</a:t>
                      </a:r>
                      <a:endParaRPr lang="ko-KR" altLang="en-US" sz="900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50236">
            <a:off x="7141513" y="1479393"/>
            <a:ext cx="317500" cy="109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7184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263</Words>
  <Application>Microsoft Office PowerPoint</Application>
  <PresentationFormat>화면 슬라이드 쇼(4:3)</PresentationFormat>
  <Paragraphs>38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손지훈</dc:creator>
  <cp:lastModifiedBy>1</cp:lastModifiedBy>
  <cp:revision>44</cp:revision>
  <cp:lastPrinted>2017-02-15T06:46:37Z</cp:lastPrinted>
  <dcterms:created xsi:type="dcterms:W3CDTF">2014-05-09T07:53:36Z</dcterms:created>
  <dcterms:modified xsi:type="dcterms:W3CDTF">2017-02-15T08:59:35Z</dcterms:modified>
</cp:coreProperties>
</file>